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lislaid">
    <p:spTree>
      <p:nvGrpSpPr>
        <p:cNvPr id="1" name=""/>
        <p:cNvGrpSpPr/>
        <p:nvPr/>
      </p:nvGrpSpPr>
      <p:grpSpPr>
        <a:xfrm>
          <a:off x="0" y="0"/>
          <a:ext cx="0" cy="0"/>
          <a:chOff x="0" y="0"/>
          <a:chExt cx="0" cy="0"/>
        </a:xfrm>
      </p:grpSpPr>
      <p:sp>
        <p:nvSpPr>
          <p:cNvPr id="2" name="Pealkiri 1"/>
          <p:cNvSpPr>
            <a:spLocks noGrp="1"/>
          </p:cNvSpPr>
          <p:nvPr>
            <p:ph type="ctrTitle"/>
          </p:nvPr>
        </p:nvSpPr>
        <p:spPr>
          <a:xfrm>
            <a:off x="685800" y="2130425"/>
            <a:ext cx="7772400" cy="1470025"/>
          </a:xfrm>
        </p:spPr>
        <p:txBody>
          <a:bodyPr/>
          <a:lstStyle/>
          <a:p>
            <a:r>
              <a:rPr lang="et-EE" smtClean="0"/>
              <a:t>Klõpsake tiitlilaadi muutmiseks</a:t>
            </a:r>
            <a:endParaRPr lang="et-EE"/>
          </a:p>
        </p:txBody>
      </p:sp>
      <p:sp>
        <p:nvSpPr>
          <p:cNvPr id="3" name="Alapealkiri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Klõpsake juhtslaidi alamtiitli laadi redigeerimiseks</a:t>
            </a:r>
            <a:endParaRPr lang="et-EE"/>
          </a:p>
        </p:txBody>
      </p:sp>
      <p:sp>
        <p:nvSpPr>
          <p:cNvPr id="4" name="Kuupäeva kohatäide 3"/>
          <p:cNvSpPr>
            <a:spLocks noGrp="1"/>
          </p:cNvSpPr>
          <p:nvPr>
            <p:ph type="dt" sz="half" idx="10"/>
          </p:nvPr>
        </p:nvSpPr>
        <p:spPr/>
        <p:txBody>
          <a:bodyPr/>
          <a:lstStyle/>
          <a:p>
            <a:fld id="{27BAE99A-A1D1-4ABE-8257-4DFE65B69C3F}" type="datetimeFigureOut">
              <a:rPr lang="et-EE" smtClean="0"/>
              <a:t>5.10.2014</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Vertikaalteksti kohatäide 2"/>
          <p:cNvSpPr>
            <a:spLocks noGrp="1"/>
          </p:cNvSpPr>
          <p:nvPr>
            <p:ph type="body" orient="vert" idx="1"/>
          </p:nvPr>
        </p:nvSpPr>
        <p:spPr/>
        <p:txBody>
          <a:bodyPr vert="eaVert"/>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27BAE99A-A1D1-4ABE-8257-4DFE65B69C3F}" type="datetimeFigureOut">
              <a:rPr lang="et-EE" smtClean="0"/>
              <a:t>5.10.2014</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629400" y="274638"/>
            <a:ext cx="2057400" cy="5851525"/>
          </a:xfrm>
        </p:spPr>
        <p:txBody>
          <a:bodyPr vert="eaVert"/>
          <a:lstStyle/>
          <a:p>
            <a:r>
              <a:rPr lang="et-EE" smtClean="0"/>
              <a:t>Klõpsake tiitlilaadi muutmiseks</a:t>
            </a:r>
            <a:endParaRPr lang="et-EE"/>
          </a:p>
        </p:txBody>
      </p:sp>
      <p:sp>
        <p:nvSpPr>
          <p:cNvPr id="3" name="Vertikaalteksti kohatäide 2"/>
          <p:cNvSpPr>
            <a:spLocks noGrp="1"/>
          </p:cNvSpPr>
          <p:nvPr>
            <p:ph type="body" orient="vert" idx="1"/>
          </p:nvPr>
        </p:nvSpPr>
        <p:spPr>
          <a:xfrm>
            <a:off x="457200" y="274638"/>
            <a:ext cx="6019800" cy="5851525"/>
          </a:xfrm>
        </p:spPr>
        <p:txBody>
          <a:bodyPr vert="eaVert"/>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27BAE99A-A1D1-4ABE-8257-4DFE65B69C3F}" type="datetimeFigureOut">
              <a:rPr lang="et-EE" smtClean="0"/>
              <a:t>5.10.2014</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Sisu kohatäide 2"/>
          <p:cNvSpPr>
            <a:spLocks noGrp="1"/>
          </p:cNvSpPr>
          <p:nvPr>
            <p:ph idx="1"/>
          </p:nvPr>
        </p:nvSpPr>
        <p:spPr/>
        <p:txBody>
          <a:body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fld id="{27BAE99A-A1D1-4ABE-8257-4DFE65B69C3F}" type="datetimeFigureOut">
              <a:rPr lang="et-EE" smtClean="0"/>
              <a:t>5.10.2014</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t-EE" smtClean="0"/>
              <a:t>Klõpsake tiitlilaadi muutmiseks</a:t>
            </a:r>
            <a:endParaRPr lang="et-EE"/>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Klõpsake juhtslaidi teksti laadide redigeerimiseks</a:t>
            </a:r>
          </a:p>
        </p:txBody>
      </p:sp>
      <p:sp>
        <p:nvSpPr>
          <p:cNvPr id="4" name="Kuupäeva kohatäide 3"/>
          <p:cNvSpPr>
            <a:spLocks noGrp="1"/>
          </p:cNvSpPr>
          <p:nvPr>
            <p:ph type="dt" sz="half" idx="10"/>
          </p:nvPr>
        </p:nvSpPr>
        <p:spPr/>
        <p:txBody>
          <a:bodyPr/>
          <a:lstStyle/>
          <a:p>
            <a:fld id="{27BAE99A-A1D1-4ABE-8257-4DFE65B69C3F}" type="datetimeFigureOut">
              <a:rPr lang="et-EE" smtClean="0"/>
              <a:t>5.10.2014</a:t>
            </a:fld>
            <a:endParaRPr lang="et-EE"/>
          </a:p>
        </p:txBody>
      </p:sp>
      <p:sp>
        <p:nvSpPr>
          <p:cNvPr id="5" name="Jaluse kohatäide 4"/>
          <p:cNvSpPr>
            <a:spLocks noGrp="1"/>
          </p:cNvSpPr>
          <p:nvPr>
            <p:ph type="ftr" sz="quarter" idx="11"/>
          </p:nvPr>
        </p:nvSpPr>
        <p:spPr/>
        <p:txBody>
          <a:bodyPr/>
          <a:lstStyle/>
          <a:p>
            <a:endParaRPr lang="et-EE"/>
          </a:p>
        </p:txBody>
      </p:sp>
      <p:sp>
        <p:nvSpPr>
          <p:cNvPr id="6" name="Slaidinumbri kohatäide 5"/>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Sisu kohatäid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fld id="{27BAE99A-A1D1-4ABE-8257-4DFE65B69C3F}" type="datetimeFigureOut">
              <a:rPr lang="et-EE" smtClean="0"/>
              <a:t>5.10.2014</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lvl1pPr>
              <a:defRPr/>
            </a:lvl1pPr>
          </a:lstStyle>
          <a:p>
            <a:r>
              <a:rPr lang="et-EE" smtClean="0"/>
              <a:t>Klõpsake tiitlilaadi muutmiseks</a:t>
            </a:r>
            <a:endParaRPr lang="et-EE"/>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Klõpsake juhtslaidi teksti laadide redigeerimiseks</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Klõpsake juhtslaidi teksti laadide redigeerimiseks</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fld id="{27BAE99A-A1D1-4ABE-8257-4DFE65B69C3F}" type="datetimeFigureOut">
              <a:rPr lang="et-EE" smtClean="0"/>
              <a:t>5.10.2014</a:t>
            </a:fld>
            <a:endParaRPr lang="et-EE"/>
          </a:p>
        </p:txBody>
      </p:sp>
      <p:sp>
        <p:nvSpPr>
          <p:cNvPr id="8" name="Jaluse kohatäide 7"/>
          <p:cNvSpPr>
            <a:spLocks noGrp="1"/>
          </p:cNvSpPr>
          <p:nvPr>
            <p:ph type="ftr" sz="quarter" idx="11"/>
          </p:nvPr>
        </p:nvSpPr>
        <p:spPr/>
        <p:txBody>
          <a:bodyPr/>
          <a:lstStyle/>
          <a:p>
            <a:endParaRPr lang="et-EE"/>
          </a:p>
        </p:txBody>
      </p:sp>
      <p:sp>
        <p:nvSpPr>
          <p:cNvPr id="9" name="Slaidinumbri kohatäide 8"/>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Klõpsake tiitlilaadi muutmiseks</a:t>
            </a:r>
            <a:endParaRPr lang="et-EE"/>
          </a:p>
        </p:txBody>
      </p:sp>
      <p:sp>
        <p:nvSpPr>
          <p:cNvPr id="3" name="Kuupäeva kohatäide 2"/>
          <p:cNvSpPr>
            <a:spLocks noGrp="1"/>
          </p:cNvSpPr>
          <p:nvPr>
            <p:ph type="dt" sz="half" idx="10"/>
          </p:nvPr>
        </p:nvSpPr>
        <p:spPr/>
        <p:txBody>
          <a:bodyPr/>
          <a:lstStyle/>
          <a:p>
            <a:fld id="{27BAE99A-A1D1-4ABE-8257-4DFE65B69C3F}" type="datetimeFigureOut">
              <a:rPr lang="et-EE" smtClean="0"/>
              <a:t>5.10.2014</a:t>
            </a:fld>
            <a:endParaRPr lang="et-EE"/>
          </a:p>
        </p:txBody>
      </p:sp>
      <p:sp>
        <p:nvSpPr>
          <p:cNvPr id="4" name="Jaluse kohatäide 3"/>
          <p:cNvSpPr>
            <a:spLocks noGrp="1"/>
          </p:cNvSpPr>
          <p:nvPr>
            <p:ph type="ftr" sz="quarter" idx="11"/>
          </p:nvPr>
        </p:nvSpPr>
        <p:spPr/>
        <p:txBody>
          <a:bodyPr/>
          <a:lstStyle/>
          <a:p>
            <a:endParaRPr lang="et-EE"/>
          </a:p>
        </p:txBody>
      </p:sp>
      <p:sp>
        <p:nvSpPr>
          <p:cNvPr id="5" name="Slaidinumbri kohatäide 4"/>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fld id="{27BAE99A-A1D1-4ABE-8257-4DFE65B69C3F}" type="datetimeFigureOut">
              <a:rPr lang="et-EE" smtClean="0"/>
              <a:t>5.10.2014</a:t>
            </a:fld>
            <a:endParaRPr lang="et-EE"/>
          </a:p>
        </p:txBody>
      </p:sp>
      <p:sp>
        <p:nvSpPr>
          <p:cNvPr id="3" name="Jaluse kohatäide 2"/>
          <p:cNvSpPr>
            <a:spLocks noGrp="1"/>
          </p:cNvSpPr>
          <p:nvPr>
            <p:ph type="ftr" sz="quarter" idx="11"/>
          </p:nvPr>
        </p:nvSpPr>
        <p:spPr/>
        <p:txBody>
          <a:bodyPr/>
          <a:lstStyle/>
          <a:p>
            <a:endParaRPr lang="et-EE"/>
          </a:p>
        </p:txBody>
      </p:sp>
      <p:sp>
        <p:nvSpPr>
          <p:cNvPr id="4" name="Slaidinumbri kohatäide 3"/>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nchor="b"/>
          <a:lstStyle>
            <a:lvl1pPr algn="l">
              <a:defRPr sz="2000" b="1"/>
            </a:lvl1pPr>
          </a:lstStyle>
          <a:p>
            <a:r>
              <a:rPr lang="et-EE" smtClean="0"/>
              <a:t>Klõpsake tiitlilaadi muutmiseks</a:t>
            </a:r>
            <a:endParaRPr lang="et-EE"/>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Klõpsake juhtslaidi teksti laadide redigeerimiseks</a:t>
            </a:r>
          </a:p>
        </p:txBody>
      </p:sp>
      <p:sp>
        <p:nvSpPr>
          <p:cNvPr id="5" name="Kuupäeva kohatäide 4"/>
          <p:cNvSpPr>
            <a:spLocks noGrp="1"/>
          </p:cNvSpPr>
          <p:nvPr>
            <p:ph type="dt" sz="half" idx="10"/>
          </p:nvPr>
        </p:nvSpPr>
        <p:spPr/>
        <p:txBody>
          <a:bodyPr/>
          <a:lstStyle/>
          <a:p>
            <a:fld id="{27BAE99A-A1D1-4ABE-8257-4DFE65B69C3F}" type="datetimeFigureOut">
              <a:rPr lang="et-EE" smtClean="0"/>
              <a:t>5.10.2014</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nchor="b"/>
          <a:lstStyle>
            <a:lvl1pPr algn="l">
              <a:defRPr sz="2000" b="1"/>
            </a:lvl1pPr>
          </a:lstStyle>
          <a:p>
            <a:r>
              <a:rPr lang="et-EE" smtClean="0"/>
              <a:t>Klõpsake tiitlilaadi muutmiseks</a:t>
            </a:r>
            <a:endParaRPr lang="et-EE"/>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Klõpsake juhtslaidi teksti laadide redigeerimiseks</a:t>
            </a:r>
          </a:p>
        </p:txBody>
      </p:sp>
      <p:sp>
        <p:nvSpPr>
          <p:cNvPr id="5" name="Kuupäeva kohatäide 4"/>
          <p:cNvSpPr>
            <a:spLocks noGrp="1"/>
          </p:cNvSpPr>
          <p:nvPr>
            <p:ph type="dt" sz="half" idx="10"/>
          </p:nvPr>
        </p:nvSpPr>
        <p:spPr/>
        <p:txBody>
          <a:bodyPr/>
          <a:lstStyle/>
          <a:p>
            <a:fld id="{27BAE99A-A1D1-4ABE-8257-4DFE65B69C3F}" type="datetimeFigureOut">
              <a:rPr lang="et-EE" smtClean="0"/>
              <a:t>5.10.2014</a:t>
            </a:fld>
            <a:endParaRPr lang="et-EE"/>
          </a:p>
        </p:txBody>
      </p:sp>
      <p:sp>
        <p:nvSpPr>
          <p:cNvPr id="6" name="Jaluse kohatäide 5"/>
          <p:cNvSpPr>
            <a:spLocks noGrp="1"/>
          </p:cNvSpPr>
          <p:nvPr>
            <p:ph type="ftr" sz="quarter" idx="11"/>
          </p:nvPr>
        </p:nvSpPr>
        <p:spPr/>
        <p:txBody>
          <a:bodyPr/>
          <a:lstStyle/>
          <a:p>
            <a:endParaRPr lang="et-EE"/>
          </a:p>
        </p:txBody>
      </p:sp>
      <p:sp>
        <p:nvSpPr>
          <p:cNvPr id="7" name="Slaidinumbri kohatäide 6"/>
          <p:cNvSpPr>
            <a:spLocks noGrp="1"/>
          </p:cNvSpPr>
          <p:nvPr>
            <p:ph type="sldNum" sz="quarter" idx="12"/>
          </p:nvPr>
        </p:nvSpPr>
        <p:spPr/>
        <p:txBody>
          <a:bodyPr/>
          <a:lstStyle/>
          <a:p>
            <a:fld id="{5A4D0617-0E67-4722-BF70-32AD8983E014}" type="slidenum">
              <a:rPr lang="et-EE" smtClean="0"/>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t-EE" smtClean="0"/>
              <a:t>Klõpsake tiitlilaadi muutmiseks</a:t>
            </a:r>
            <a:endParaRPr lang="et-EE"/>
          </a:p>
        </p:txBody>
      </p:sp>
      <p:sp>
        <p:nvSpPr>
          <p:cNvPr id="3" name="Teksti kohatäid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t-EE" smtClean="0"/>
              <a:t>Klõpsake juhtslaidi teksti laadide redigeerimiseks</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BAE99A-A1D1-4ABE-8257-4DFE65B69C3F}" type="datetimeFigureOut">
              <a:rPr lang="et-EE" smtClean="0"/>
              <a:t>5.10.2014</a:t>
            </a:fld>
            <a:endParaRPr lang="et-EE"/>
          </a:p>
        </p:txBody>
      </p:sp>
      <p:sp>
        <p:nvSpPr>
          <p:cNvPr id="5" name="Jaluse kohatäid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aidinumbri kohatä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4D0617-0E67-4722-BF70-32AD8983E014}" type="slidenum">
              <a:rPr lang="et-EE" smtClean="0"/>
              <a:t>‹#›</a:t>
            </a:fld>
            <a:endParaRPr 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t.wikipedia.org/wiki/Angola"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indexmundi.com/angola/demographics_profile.html" TargetMode="External"/><Relationship Id="rId2" Type="http://schemas.openxmlformats.org/officeDocument/2006/relationships/hyperlink" Target="http://en.wikipedia.org/wiki/Demographics_of_Angola"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www.indexmundi.com/angola/demographics_profile.html" TargetMode="External"/><Relationship Id="rId2" Type="http://schemas.openxmlformats.org/officeDocument/2006/relationships/hyperlink" Target="http://en.wikipedia.org/wiki/Demographics_of_Angola"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indexmundi.com/angola/demographics_profile.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populationpyramid.net/angola/2015/2281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virves.ee/fun/rahvastik/Angola_Rahvastik.zip" TargetMode="External"/><Relationship Id="rId2" Type="http://schemas.openxmlformats.org/officeDocument/2006/relationships/hyperlink" Target="http://virves.ee/fun/rahvasti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dirty="0"/>
              <a:t>Angola rahvastik</a:t>
            </a:r>
          </a:p>
        </p:txBody>
      </p:sp>
      <p:sp>
        <p:nvSpPr>
          <p:cNvPr id="3" name="Subtitle 2"/>
          <p:cNvSpPr>
            <a:spLocks noGrp="1"/>
          </p:cNvSpPr>
          <p:nvPr>
            <p:ph type="subTitle" idx="1"/>
          </p:nvPr>
        </p:nvSpPr>
        <p:spPr/>
        <p:txBody>
          <a:bodyPr/>
          <a:lstStyle/>
          <a:p>
            <a:r>
              <a:rPr lang="et-EE" dirty="0"/>
              <a:t>Koostaja: Jevgeni </a:t>
            </a:r>
            <a:r>
              <a:rPr lang="et-EE" dirty="0" smtClean="0"/>
              <a:t>Virves</a:t>
            </a:r>
          </a:p>
          <a:p>
            <a:r>
              <a:rPr lang="et-EE" dirty="0" smtClean="0"/>
              <a:t>10E</a:t>
            </a:r>
          </a:p>
        </p:txBody>
      </p:sp>
    </p:spTree>
    <p:extLst>
      <p:ext uri="{BB962C8B-B14F-4D97-AF65-F5344CB8AC3E}">
        <p14:creationId xmlns:p14="http://schemas.microsoft.com/office/powerpoint/2010/main" val="1588516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260648"/>
            <a:ext cx="6840760" cy="1584176"/>
          </a:xfrm>
        </p:spPr>
        <p:txBody>
          <a:bodyPr>
            <a:normAutofit/>
          </a:bodyPr>
          <a:lstStyle/>
          <a:p>
            <a:pPr algn="just"/>
            <a:r>
              <a:rPr lang="et-EE" sz="1800" dirty="0" smtClean="0">
                <a:latin typeface="+mn-lt"/>
              </a:rPr>
              <a:t>Angola </a:t>
            </a:r>
            <a:r>
              <a:rPr lang="et-EE" sz="1800" dirty="0">
                <a:latin typeface="+mn-lt"/>
              </a:rPr>
              <a:t>(eesti keeles varem </a:t>
            </a:r>
            <a:r>
              <a:rPr lang="et-EE" sz="1800" dirty="0" err="1">
                <a:latin typeface="+mn-lt"/>
              </a:rPr>
              <a:t>Angoola</a:t>
            </a:r>
            <a:r>
              <a:rPr lang="et-EE" sz="1800" dirty="0">
                <a:latin typeface="+mn-lt"/>
              </a:rPr>
              <a:t>) on riik Aafrika edelaosas </a:t>
            </a:r>
            <a:r>
              <a:rPr lang="et-EE" sz="1800" dirty="0" smtClean="0">
                <a:latin typeface="+mn-lt"/>
              </a:rPr>
              <a:t>Atlandi ookeani kaldal. Ta </a:t>
            </a:r>
            <a:r>
              <a:rPr lang="et-EE" sz="1800" dirty="0">
                <a:latin typeface="+mn-lt"/>
              </a:rPr>
              <a:t>piirneb Namiibiaga lõunas, Kongo Demokraatliku Vabariigiga põhjas ja kirdes, Sambiaga idas. Angola eksklaav </a:t>
            </a:r>
            <a:r>
              <a:rPr lang="et-EE" sz="1800" dirty="0" err="1">
                <a:latin typeface="+mn-lt"/>
              </a:rPr>
              <a:t>Cabinda</a:t>
            </a:r>
            <a:r>
              <a:rPr lang="et-EE" sz="1800" dirty="0">
                <a:latin typeface="+mn-lt"/>
              </a:rPr>
              <a:t> piirneb Kongo Vabariigiga põhjas ja Kongo Demokraatliku Vabariigiga lõunas</a:t>
            </a:r>
            <a:r>
              <a:rPr lang="et-EE" sz="1800" dirty="0" smtClean="0">
                <a:latin typeface="+mn-lt"/>
              </a:rPr>
              <a:t>.</a:t>
            </a:r>
            <a:endParaRPr lang="et-EE" sz="1800" dirty="0">
              <a:latin typeface="+mn-lt"/>
            </a:endParaRPr>
          </a:p>
        </p:txBody>
      </p:sp>
      <p:sp>
        <p:nvSpPr>
          <p:cNvPr id="3" name="Content Placeholder 2"/>
          <p:cNvSpPr>
            <a:spLocks noGrp="1"/>
          </p:cNvSpPr>
          <p:nvPr>
            <p:ph idx="1"/>
          </p:nvPr>
        </p:nvSpPr>
        <p:spPr>
          <a:xfrm>
            <a:off x="457200" y="1600200"/>
            <a:ext cx="8229600" cy="4781128"/>
          </a:xfrm>
        </p:spPr>
        <p:txBody>
          <a:bodyPr>
            <a:normAutofit lnSpcReduction="10000"/>
          </a:bodyPr>
          <a:lstStyle/>
          <a:p>
            <a:pPr marL="0" indent="0" algn="just">
              <a:buNone/>
            </a:pPr>
            <a:endParaRPr lang="et-EE" sz="1800" dirty="0" smtClean="0"/>
          </a:p>
          <a:p>
            <a:pPr marL="0" indent="0" algn="just">
              <a:buNone/>
            </a:pPr>
            <a:endParaRPr lang="et-EE" sz="1800" dirty="0"/>
          </a:p>
          <a:p>
            <a:pPr marL="0" indent="0" algn="just">
              <a:buNone/>
            </a:pPr>
            <a:endParaRPr lang="et-EE" sz="1800" dirty="0" smtClean="0"/>
          </a:p>
          <a:p>
            <a:pPr marL="0" indent="0" algn="just">
              <a:buNone/>
            </a:pPr>
            <a:endParaRPr lang="et-EE" sz="1800" dirty="0"/>
          </a:p>
          <a:p>
            <a:pPr marL="0" indent="0" algn="just">
              <a:buNone/>
            </a:pPr>
            <a:endParaRPr lang="et-EE" sz="1800" dirty="0" smtClean="0"/>
          </a:p>
          <a:p>
            <a:pPr marL="0" indent="0" algn="just">
              <a:buNone/>
            </a:pPr>
            <a:endParaRPr lang="et-EE" sz="1800" dirty="0" smtClean="0"/>
          </a:p>
          <a:p>
            <a:pPr marL="0" indent="0" algn="just">
              <a:buNone/>
            </a:pPr>
            <a:r>
              <a:rPr lang="et-EE" sz="1800" dirty="0" smtClean="0"/>
              <a:t>Angolas </a:t>
            </a:r>
            <a:r>
              <a:rPr lang="et-EE" sz="1800" dirty="0"/>
              <a:t>toimus viimane rahvaloendus 1970. aastal. Siis saadi rahvaarvuks 5 646 166. Kodusõja tõttu ei olnud võimalik hiljem rahvaloendusi korraldada ja seetõttu lahknevad hinnangud Angola rahvaarvule suurel määral. Eri hinnanguil on see 12 263 596 (CIA </a:t>
            </a:r>
            <a:r>
              <a:rPr lang="et-EE" sz="1800" dirty="0" err="1"/>
              <a:t>Factbook</a:t>
            </a:r>
            <a:r>
              <a:rPr lang="et-EE" sz="1800" dirty="0"/>
              <a:t>, juuli 2007); 16 329 000 (Rahvusvaheline valuutafond 2007); 13 313 553 (</a:t>
            </a:r>
            <a:r>
              <a:rPr lang="et-EE" sz="1800" dirty="0" err="1"/>
              <a:t>World</a:t>
            </a:r>
            <a:r>
              <a:rPr lang="et-EE" sz="1800" dirty="0"/>
              <a:t> </a:t>
            </a:r>
            <a:r>
              <a:rPr lang="et-EE" sz="1800" dirty="0" err="1"/>
              <a:t>Gazetteer</a:t>
            </a:r>
            <a:r>
              <a:rPr lang="et-EE" sz="1800" dirty="0"/>
              <a:t>, 2007), 16 853 679 (2008); 16 300 000 (</a:t>
            </a:r>
            <a:r>
              <a:rPr lang="et-EE" sz="1800" dirty="0" err="1"/>
              <a:t>Population</a:t>
            </a:r>
            <a:r>
              <a:rPr lang="et-EE" sz="1800" dirty="0"/>
              <a:t> </a:t>
            </a:r>
            <a:r>
              <a:rPr lang="et-EE" sz="1800" dirty="0" err="1"/>
              <a:t>Reference</a:t>
            </a:r>
            <a:r>
              <a:rPr lang="et-EE" sz="1800" dirty="0"/>
              <a:t> </a:t>
            </a:r>
            <a:r>
              <a:rPr lang="et-EE" sz="1800" dirty="0" err="1"/>
              <a:t>Bureau</a:t>
            </a:r>
            <a:r>
              <a:rPr lang="et-EE" sz="1800" dirty="0"/>
              <a:t>, 2007). Kavas on korraldada rahvaloendus 2014. aastal</a:t>
            </a:r>
            <a:r>
              <a:rPr lang="et-EE" sz="1800" dirty="0" smtClean="0"/>
              <a:t>.</a:t>
            </a:r>
          </a:p>
          <a:p>
            <a:pPr marL="0" indent="0" algn="just">
              <a:buNone/>
            </a:pPr>
            <a:endParaRPr lang="et-EE" sz="1800" dirty="0"/>
          </a:p>
          <a:p>
            <a:pPr marL="0" indent="0" algn="just">
              <a:buNone/>
            </a:pPr>
            <a:r>
              <a:rPr lang="et-EE" sz="1800" dirty="0"/>
              <a:t>Suuremad rahvusrühmad on </a:t>
            </a:r>
            <a:r>
              <a:rPr lang="et-EE" sz="1800" dirty="0" err="1"/>
              <a:t>umbundud</a:t>
            </a:r>
            <a:r>
              <a:rPr lang="et-EE" sz="1800" dirty="0"/>
              <a:t> (37%), </a:t>
            </a:r>
            <a:r>
              <a:rPr lang="et-EE" sz="1800" dirty="0" err="1"/>
              <a:t>kimbundud</a:t>
            </a:r>
            <a:r>
              <a:rPr lang="et-EE" sz="1800" dirty="0"/>
              <a:t> (25%) ja </a:t>
            </a:r>
            <a:r>
              <a:rPr lang="et-EE" sz="1800" dirty="0" err="1"/>
              <a:t>kikongod</a:t>
            </a:r>
            <a:r>
              <a:rPr lang="et-EE" sz="1800" dirty="0"/>
              <a:t> (13%). Väiksemad rühmad on </a:t>
            </a:r>
            <a:r>
              <a:rPr lang="et-EE" sz="1800" dirty="0" err="1"/>
              <a:t>ovambod</a:t>
            </a:r>
            <a:r>
              <a:rPr lang="et-EE" sz="1800" dirty="0"/>
              <a:t>, hererod, </a:t>
            </a:r>
            <a:r>
              <a:rPr lang="et-EE" sz="1800" dirty="0" err="1"/>
              <a:t>lundad</a:t>
            </a:r>
            <a:r>
              <a:rPr lang="et-EE" sz="1800" dirty="0"/>
              <a:t>, bušmanid ja pügmeed</a:t>
            </a:r>
            <a:r>
              <a:rPr lang="et-EE" sz="1800" dirty="0" smtClean="0"/>
              <a:t>.</a:t>
            </a:r>
          </a:p>
          <a:p>
            <a:pPr marL="0" indent="0" algn="just">
              <a:buNone/>
            </a:pPr>
            <a:endParaRPr lang="et-EE" sz="1800" dirty="0" smtClean="0"/>
          </a:p>
          <a:p>
            <a:pPr marL="0" indent="0" algn="ctr">
              <a:buNone/>
            </a:pPr>
            <a:r>
              <a:rPr lang="et-EE" sz="1000" dirty="0" smtClean="0"/>
              <a:t>Allikas</a:t>
            </a:r>
            <a:r>
              <a:rPr lang="et-EE" sz="1000" dirty="0"/>
              <a:t>: </a:t>
            </a:r>
            <a:r>
              <a:rPr lang="et-EE" sz="1000" dirty="0">
                <a:hlinkClick r:id="rId2"/>
              </a:rPr>
              <a:t>http://</a:t>
            </a:r>
            <a:r>
              <a:rPr lang="et-EE" sz="1000" dirty="0" smtClean="0">
                <a:hlinkClick r:id="rId2"/>
              </a:rPr>
              <a:t>et.wikipedia.org/wiki/Angola</a:t>
            </a:r>
            <a:endParaRPr lang="et-EE" sz="1000" dirty="0" smtClean="0"/>
          </a:p>
        </p:txBody>
      </p:sp>
      <p:pic>
        <p:nvPicPr>
          <p:cNvPr id="1028" name="Picture 4" descr="C:\Projects\fun\rahvastik\img\Flag_of_Angol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917" y="404664"/>
            <a:ext cx="1190625" cy="7905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Projects\fun\rahvastik\img\300px-LocationAngola.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4128" y="1700808"/>
            <a:ext cx="285750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6386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706090"/>
          </a:xfrm>
        </p:spPr>
        <p:txBody>
          <a:bodyPr>
            <a:normAutofit/>
          </a:bodyPr>
          <a:lstStyle/>
          <a:p>
            <a:r>
              <a:rPr lang="et-EE" sz="2400" dirty="0"/>
              <a:t>Rahvaarv 1950-2014</a:t>
            </a:r>
          </a:p>
        </p:txBody>
      </p:sp>
      <p:sp>
        <p:nvSpPr>
          <p:cNvPr id="3" name="Content Placeholder 2"/>
          <p:cNvSpPr>
            <a:spLocks noGrp="1"/>
          </p:cNvSpPr>
          <p:nvPr>
            <p:ph idx="1"/>
          </p:nvPr>
        </p:nvSpPr>
        <p:spPr>
          <a:xfrm>
            <a:off x="457200" y="1484784"/>
            <a:ext cx="8229600" cy="5112568"/>
          </a:xfrm>
        </p:spPr>
        <p:txBody>
          <a:bodyPr>
            <a:normAutofit fontScale="92500" lnSpcReduction="20000"/>
          </a:bodyPr>
          <a:lstStyle/>
          <a:p>
            <a:pPr marL="0" indent="0">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smtClean="0"/>
          </a:p>
          <a:p>
            <a:pPr marL="0" indent="0" algn="ctr">
              <a:buNone/>
            </a:pPr>
            <a:endParaRPr lang="et-EE" sz="1000" dirty="0"/>
          </a:p>
          <a:p>
            <a:pPr marL="0" indent="0" algn="ctr">
              <a:buNone/>
            </a:pPr>
            <a:r>
              <a:rPr lang="et-EE" sz="1000" dirty="0" smtClean="0"/>
              <a:t>Allikad</a:t>
            </a:r>
            <a:br>
              <a:rPr lang="et-EE" sz="1000" dirty="0" smtClean="0"/>
            </a:br>
            <a:r>
              <a:rPr lang="et-EE" sz="1000" dirty="0" smtClean="0">
                <a:hlinkClick r:id="rId2"/>
              </a:rPr>
              <a:t>http</a:t>
            </a:r>
            <a:r>
              <a:rPr lang="et-EE" sz="1000" dirty="0">
                <a:hlinkClick r:id="rId2"/>
              </a:rPr>
              <a:t>://</a:t>
            </a:r>
            <a:r>
              <a:rPr lang="et-EE" sz="1000" dirty="0" smtClean="0">
                <a:hlinkClick r:id="rId2"/>
              </a:rPr>
              <a:t>en.wikipedia.org/wiki/Demographics_of_Angola</a:t>
            </a:r>
            <a:r>
              <a:rPr lang="et-EE" sz="1000" dirty="0"/>
              <a:t/>
            </a:r>
            <a:br>
              <a:rPr lang="et-EE" sz="1000" dirty="0"/>
            </a:br>
            <a:r>
              <a:rPr lang="et-EE" sz="1000" dirty="0">
                <a:hlinkClick r:id="rId3"/>
              </a:rPr>
              <a:t>http://</a:t>
            </a:r>
            <a:r>
              <a:rPr lang="et-EE" sz="1000" dirty="0" smtClean="0">
                <a:hlinkClick r:id="rId3"/>
              </a:rPr>
              <a:t>www.indexmundi.com/angola/demographics_profile.html</a:t>
            </a:r>
            <a:r>
              <a:rPr lang="et-EE" sz="1000" dirty="0" smtClean="0"/>
              <a:t/>
            </a:r>
            <a:br>
              <a:rPr lang="et-EE" sz="1000" dirty="0" smtClean="0"/>
            </a:br>
            <a:endParaRPr lang="et-EE" sz="1000" dirty="0"/>
          </a:p>
        </p:txBody>
      </p:sp>
      <p:pic>
        <p:nvPicPr>
          <p:cNvPr id="2052" name="Picture 4" descr="\\rs\home\jevgeni\Desktop\rahvastik.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992" y="1412776"/>
            <a:ext cx="8926512" cy="394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4451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t-EE" sz="2400" dirty="0"/>
              <a:t>Loomulik iive 1955 - 2014</a:t>
            </a:r>
          </a:p>
        </p:txBody>
      </p:sp>
      <p:sp>
        <p:nvSpPr>
          <p:cNvPr id="3" name="Content Placeholder 2"/>
          <p:cNvSpPr>
            <a:spLocks noGrp="1"/>
          </p:cNvSpPr>
          <p:nvPr>
            <p:ph idx="1"/>
          </p:nvPr>
        </p:nvSpPr>
        <p:spPr/>
        <p:txBody>
          <a:bodyPr>
            <a:normAutofit fontScale="92500" lnSpcReduction="10000"/>
          </a:bodyPr>
          <a:lstStyle/>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r>
              <a:rPr lang="et-EE" sz="1000" dirty="0" smtClean="0"/>
              <a:t>Allikad</a:t>
            </a:r>
            <a:r>
              <a:rPr lang="et-EE" sz="1000" dirty="0"/>
              <a:t>:</a:t>
            </a:r>
            <a:br>
              <a:rPr lang="et-EE" sz="1000" dirty="0"/>
            </a:br>
            <a:r>
              <a:rPr lang="et-EE" sz="1000" dirty="0">
                <a:hlinkClick r:id="rId2"/>
              </a:rPr>
              <a:t>http://</a:t>
            </a:r>
            <a:r>
              <a:rPr lang="et-EE" sz="1000" dirty="0" smtClean="0">
                <a:hlinkClick r:id="rId2"/>
              </a:rPr>
              <a:t>en.wikipedia.org/wiki/Demographics_of_Angola</a:t>
            </a:r>
            <a:r>
              <a:rPr lang="et-EE" sz="1000" dirty="0"/>
              <a:t/>
            </a:r>
            <a:br>
              <a:rPr lang="et-EE" sz="1000" dirty="0"/>
            </a:br>
            <a:r>
              <a:rPr lang="et-EE" sz="1000" dirty="0">
                <a:hlinkClick r:id="rId3"/>
              </a:rPr>
              <a:t>http://</a:t>
            </a:r>
            <a:r>
              <a:rPr lang="et-EE" sz="1000" dirty="0" smtClean="0">
                <a:hlinkClick r:id="rId3"/>
              </a:rPr>
              <a:t>www.indexmundi.com/angola/demographics_profile.html</a:t>
            </a:r>
            <a:endParaRPr lang="et-EE" dirty="0"/>
          </a:p>
        </p:txBody>
      </p:sp>
      <p:pic>
        <p:nvPicPr>
          <p:cNvPr id="3074" name="Picture 2" descr="\\rs\home\jevgeni\Desktop\iiv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1340768"/>
            <a:ext cx="8888413" cy="382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5823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t-EE" sz="2400" dirty="0"/>
              <a:t>Oodatav eluiga sündides 2014</a:t>
            </a:r>
          </a:p>
        </p:txBody>
      </p:sp>
      <p:sp>
        <p:nvSpPr>
          <p:cNvPr id="3" name="Content Placeholder 2"/>
          <p:cNvSpPr>
            <a:spLocks noGrp="1"/>
          </p:cNvSpPr>
          <p:nvPr>
            <p:ph idx="1"/>
          </p:nvPr>
        </p:nvSpPr>
        <p:spPr/>
        <p:txBody>
          <a:bodyPr/>
          <a:lstStyle/>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r>
              <a:rPr lang="et-EE" sz="1000" dirty="0" smtClean="0"/>
              <a:t>Allikas</a:t>
            </a:r>
            <a:r>
              <a:rPr lang="et-EE" sz="1000" dirty="0"/>
              <a:t>: </a:t>
            </a:r>
            <a:r>
              <a:rPr lang="et-EE" sz="1000" dirty="0">
                <a:hlinkClick r:id="rId2"/>
              </a:rPr>
              <a:t>http://</a:t>
            </a:r>
            <a:r>
              <a:rPr lang="et-EE" sz="1000" dirty="0" smtClean="0">
                <a:hlinkClick r:id="rId2"/>
              </a:rPr>
              <a:t>www.indexmundi.com/angola/demographics_profile.html</a:t>
            </a:r>
            <a:endParaRPr lang="et-EE" sz="1000" dirty="0" smtClean="0"/>
          </a:p>
        </p:txBody>
      </p:sp>
      <p:pic>
        <p:nvPicPr>
          <p:cNvPr id="4098" name="Picture 2" descr="\\rs\home\jevgeni\Desktop\eluig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183" y="1268760"/>
            <a:ext cx="8850313" cy="3848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583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r>
              <a:rPr lang="et-EE" sz="2400" dirty="0"/>
              <a:t>Rahvastiku püramiid 2015 (prognoos)</a:t>
            </a:r>
          </a:p>
        </p:txBody>
      </p:sp>
      <p:sp>
        <p:nvSpPr>
          <p:cNvPr id="3" name="Content Placeholder 2"/>
          <p:cNvSpPr>
            <a:spLocks noGrp="1"/>
          </p:cNvSpPr>
          <p:nvPr>
            <p:ph idx="1"/>
          </p:nvPr>
        </p:nvSpPr>
        <p:spPr/>
        <p:txBody>
          <a:bodyPr/>
          <a:lstStyle/>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endParaRPr lang="et-EE" sz="1000" dirty="0"/>
          </a:p>
          <a:p>
            <a:pPr marL="0" indent="0" algn="ctr">
              <a:buNone/>
            </a:pPr>
            <a:endParaRPr lang="et-EE" sz="1000" dirty="0" smtClean="0"/>
          </a:p>
          <a:p>
            <a:pPr marL="0" indent="0" algn="ctr">
              <a:buNone/>
            </a:pPr>
            <a:r>
              <a:rPr lang="et-EE" sz="1000" dirty="0" smtClean="0"/>
              <a:t>Allikas</a:t>
            </a:r>
            <a:r>
              <a:rPr lang="et-EE" sz="1000" dirty="0"/>
              <a:t>: </a:t>
            </a:r>
            <a:r>
              <a:rPr lang="et-EE" sz="1000" dirty="0">
                <a:hlinkClick r:id="rId2"/>
              </a:rPr>
              <a:t>http://</a:t>
            </a:r>
            <a:r>
              <a:rPr lang="et-EE" sz="1000" dirty="0" smtClean="0">
                <a:hlinkClick r:id="rId2"/>
              </a:rPr>
              <a:t>populationpyramid.net/angola/2015/22819</a:t>
            </a:r>
            <a:endParaRPr lang="et-EE" sz="1000" dirty="0" smtClean="0"/>
          </a:p>
        </p:txBody>
      </p:sp>
      <p:pic>
        <p:nvPicPr>
          <p:cNvPr id="5122" name="Picture 2" descr="\\rs\home\jevgeni\Desktop\pyramii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836712"/>
            <a:ext cx="7704856" cy="4896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105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9632" y="1268760"/>
            <a:ext cx="6840760" cy="4857403"/>
          </a:xfrm>
        </p:spPr>
        <p:txBody>
          <a:bodyPr>
            <a:normAutofit/>
          </a:bodyPr>
          <a:lstStyle/>
          <a:p>
            <a:pPr marL="0" indent="0" algn="ctr">
              <a:buNone/>
            </a:pPr>
            <a:endParaRPr lang="et-EE" sz="1600" dirty="0" smtClean="0"/>
          </a:p>
          <a:p>
            <a:pPr marL="0" indent="0" algn="ctr">
              <a:buNone/>
            </a:pPr>
            <a:endParaRPr lang="et-EE" sz="1600" dirty="0"/>
          </a:p>
          <a:p>
            <a:pPr marL="0" indent="0" algn="ctr">
              <a:buNone/>
            </a:pPr>
            <a:r>
              <a:rPr lang="et-EE" sz="1600" dirty="0" smtClean="0"/>
              <a:t>Ülaltoodud diagrammid on interaktiivselt kasutatavad veebiaadressil</a:t>
            </a:r>
            <a:r>
              <a:rPr lang="et-EE" sz="1600" dirty="0" smtClean="0"/>
              <a:t>:</a:t>
            </a:r>
            <a:endParaRPr lang="et-EE" sz="1600" dirty="0" smtClean="0"/>
          </a:p>
          <a:p>
            <a:pPr marL="0" indent="0" algn="ctr">
              <a:buNone/>
            </a:pPr>
            <a:r>
              <a:rPr lang="et-EE" sz="1600" dirty="0">
                <a:hlinkClick r:id="rId2"/>
              </a:rPr>
              <a:t>http://virves.ee/fun/rahvastik</a:t>
            </a:r>
            <a:r>
              <a:rPr lang="et-EE" sz="1600" dirty="0" smtClean="0">
                <a:hlinkClick r:id="rId2"/>
              </a:rPr>
              <a:t>/</a:t>
            </a:r>
            <a:endParaRPr lang="et-EE" sz="1600" dirty="0" smtClean="0"/>
          </a:p>
          <a:p>
            <a:pPr marL="0" indent="0" algn="just">
              <a:buNone/>
            </a:pPr>
            <a:endParaRPr lang="et-EE" sz="1600" dirty="0" smtClean="0"/>
          </a:p>
          <a:p>
            <a:pPr marL="0" indent="0" algn="ctr">
              <a:buNone/>
            </a:pPr>
            <a:r>
              <a:rPr lang="et-EE" sz="1600" dirty="0" smtClean="0"/>
              <a:t>ning allalaetavad</a:t>
            </a:r>
            <a:br>
              <a:rPr lang="et-EE" sz="1600" dirty="0" smtClean="0"/>
            </a:br>
            <a:r>
              <a:rPr lang="et-EE" sz="1600" dirty="0" smtClean="0">
                <a:hlinkClick r:id="rId3"/>
              </a:rPr>
              <a:t>http</a:t>
            </a:r>
            <a:r>
              <a:rPr lang="et-EE" sz="1600" dirty="0">
                <a:hlinkClick r:id="rId3"/>
              </a:rPr>
              <a:t>://</a:t>
            </a:r>
            <a:r>
              <a:rPr lang="et-EE" sz="1600" dirty="0" smtClean="0">
                <a:hlinkClick r:id="rId3"/>
              </a:rPr>
              <a:t>virves.ee/fun/rahvastik/Angola_Rahvastik.zip</a:t>
            </a:r>
            <a:r>
              <a:rPr lang="et-EE" sz="1600" dirty="0" smtClean="0"/>
              <a:t/>
            </a:r>
            <a:br>
              <a:rPr lang="et-EE" sz="1600" dirty="0" smtClean="0"/>
            </a:br>
            <a:endParaRPr lang="et-EE" sz="1600" dirty="0" smtClean="0"/>
          </a:p>
          <a:p>
            <a:pPr marL="0" indent="0" algn="just">
              <a:buNone/>
            </a:pPr>
            <a:endParaRPr lang="et-EE" sz="1600" dirty="0"/>
          </a:p>
          <a:p>
            <a:pPr marL="0" indent="0" algn="just">
              <a:buNone/>
            </a:pPr>
            <a:r>
              <a:rPr lang="et-EE" sz="1600" dirty="0" smtClean="0"/>
              <a:t>Diagrammide </a:t>
            </a:r>
            <a:r>
              <a:rPr lang="et-EE" sz="1600" dirty="0"/>
              <a:t>koostamisel on kasutatud andmeallikana internetis saadavaid materjale ning visualiseerimiseks </a:t>
            </a:r>
            <a:r>
              <a:rPr lang="et-EE" sz="1600" dirty="0" err="1" smtClean="0"/>
              <a:t>jqPlot</a:t>
            </a:r>
            <a:r>
              <a:rPr lang="et-EE" sz="1600" dirty="0" smtClean="0"/>
              <a:t> vabavaralist </a:t>
            </a:r>
            <a:r>
              <a:rPr lang="et-EE" sz="1600" dirty="0" err="1"/>
              <a:t>javascript</a:t>
            </a:r>
            <a:r>
              <a:rPr lang="et-EE" sz="1600" dirty="0"/>
              <a:t> teeki; välja arvatud rahvastiku püramiidi puhul - koodi selle info visualiseerimiseks kirjutas koostaja </a:t>
            </a:r>
            <a:r>
              <a:rPr lang="et-EE" sz="1600" dirty="0" smtClean="0"/>
              <a:t>isiklikult.</a:t>
            </a:r>
            <a:endParaRPr lang="et-EE" sz="1600" dirty="0"/>
          </a:p>
        </p:txBody>
      </p:sp>
    </p:spTree>
    <p:extLst>
      <p:ext uri="{BB962C8B-B14F-4D97-AF65-F5344CB8AC3E}">
        <p14:creationId xmlns:p14="http://schemas.microsoft.com/office/powerpoint/2010/main" val="3329208105"/>
      </p:ext>
    </p:extLst>
  </p:cSld>
  <p:clrMapOvr>
    <a:masterClrMapping/>
  </p:clrMapOvr>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214</Words>
  <Application>Microsoft Office PowerPoint</Application>
  <PresentationFormat>On-screen Show (4:3)</PresentationFormat>
  <Paragraphs>134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Office'i kujundus</vt:lpstr>
      <vt:lpstr>Angola rahvastik</vt:lpstr>
      <vt:lpstr>Angola (eesti keeles varem Angoola) on riik Aafrika edelaosas Atlandi ookeani kaldal. Ta piirneb Namiibiaga lõunas, Kongo Demokraatliku Vabariigiga põhjas ja kirdes, Sambiaga idas. Angola eksklaav Cabinda piirneb Kongo Vabariigiga põhjas ja Kongo Demokraatliku Vabariigiga lõunas.</vt:lpstr>
      <vt:lpstr>Rahvaarv 1950-2014</vt:lpstr>
      <vt:lpstr>Loomulik iive 1955 - 2014</vt:lpstr>
      <vt:lpstr>Oodatav eluiga sündides 2014</vt:lpstr>
      <vt:lpstr>Rahvastiku püramiid 2015 (prognoos)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Angola rahvastik</dc:title>
  <dc:creator>Jevgeni Virves</dc:creator>
  <cp:lastModifiedBy>Jevgeni Virves</cp:lastModifiedBy>
  <cp:revision>6</cp:revision>
  <dcterms:created xsi:type="dcterms:W3CDTF">2014-10-05T15:53:47Z</dcterms:created>
  <dcterms:modified xsi:type="dcterms:W3CDTF">2014-10-05T16:48:25Z</dcterms:modified>
</cp:coreProperties>
</file>